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96" y="-52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7/27/2020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630B7A-1557-C74A-B175-51775D4D1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0800000" flipV="1">
            <a:off x="685800" y="609600"/>
            <a:ext cx="10363200" cy="5883031"/>
          </a:xfrm>
        </p:spPr>
        <p:txBody>
          <a:bodyPr/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B.Ed</a:t>
            </a:r>
            <a:r>
              <a:rPr lang="en-US" sz="2800" dirty="0" smtClean="0"/>
              <a:t> FIRST YEAR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CORE:2 </a:t>
            </a:r>
            <a:br>
              <a:rPr lang="en-US" sz="2800" dirty="0" smtClean="0"/>
            </a:br>
            <a:r>
              <a:rPr lang="en-US" sz="2800" dirty="0" smtClean="0"/>
              <a:t>Contemporary </a:t>
            </a:r>
            <a:r>
              <a:rPr lang="en-US" sz="2800" dirty="0"/>
              <a:t>India and Education</a:t>
            </a:r>
            <a:br>
              <a:rPr lang="en-US" sz="2800" dirty="0"/>
            </a:br>
            <a:r>
              <a:rPr lang="en-US" sz="2800" dirty="0" err="1"/>
              <a:t>Unit:V</a:t>
            </a:r>
            <a:r>
              <a:rPr lang="en-US" sz="2800" dirty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Policy </a:t>
            </a:r>
            <a:r>
              <a:rPr lang="en-US" sz="2800" dirty="0"/>
              <a:t>Framework on Education: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Pre-Independent India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Prepared by</a:t>
            </a:r>
            <a:br>
              <a:rPr lang="en-US" sz="2800" dirty="0"/>
            </a:br>
            <a:r>
              <a:rPr lang="en-US" sz="2800" dirty="0" err="1" smtClean="0"/>
              <a:t>Mr</a:t>
            </a:r>
            <a:r>
              <a:rPr lang="en-US" sz="2800" dirty="0" smtClean="0"/>
              <a:t> N.ELANCHEZHIAN</a:t>
            </a: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5CC6ABF-058F-EF4C-B525-4DBAE70007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9401692" y="1543540"/>
            <a:ext cx="19401692" cy="641312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024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D969F41-2E13-4D46-89E3-6A5B7105F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447188"/>
            <a:ext cx="11000998" cy="581435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dirty="0" smtClean="0"/>
              <a:t>Introduction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just">
              <a:lnSpc>
                <a:spcPct val="200000"/>
              </a:lnSpc>
              <a:buNone/>
            </a:pPr>
            <a:r>
              <a:rPr lang="en-US" dirty="0" smtClean="0"/>
              <a:t> 	</a:t>
            </a:r>
            <a:r>
              <a:rPr lang="en-US" sz="2000" dirty="0" smtClean="0"/>
              <a:t>The </a:t>
            </a:r>
            <a:r>
              <a:rPr lang="en-US" sz="2000" dirty="0"/>
              <a:t>history of education in the Indian subcontinent began with teaching of traditional </a:t>
            </a:r>
            <a:r>
              <a:rPr lang="en-US" sz="2000" dirty="0" smtClean="0"/>
              <a:t>elements </a:t>
            </a:r>
            <a:r>
              <a:rPr lang="en-US" sz="2000" dirty="0"/>
              <a:t>such as Indian religions, Indian mathematics, Indian logic at early Hindu and Buddhist </a:t>
            </a:r>
            <a:r>
              <a:rPr lang="en-US" sz="2000" dirty="0" err="1" smtClean="0"/>
              <a:t>centres</a:t>
            </a:r>
            <a:r>
              <a:rPr lang="en-US" sz="2000" dirty="0" smtClean="0"/>
              <a:t> </a:t>
            </a:r>
            <a:r>
              <a:rPr lang="en-US" sz="2000" dirty="0"/>
              <a:t>of learning such as </a:t>
            </a:r>
            <a:r>
              <a:rPr lang="en-US" sz="2000" dirty="0" err="1"/>
              <a:t>Taxila</a:t>
            </a:r>
            <a:r>
              <a:rPr lang="en-US" sz="2000" dirty="0"/>
              <a:t> (in modern-day Pakistan) and </a:t>
            </a:r>
            <a:r>
              <a:rPr lang="en-US" sz="2000" dirty="0" err="1"/>
              <a:t>Nalanda</a:t>
            </a:r>
            <a:r>
              <a:rPr lang="en-US" sz="2000" dirty="0"/>
              <a:t> (in India) before the </a:t>
            </a:r>
            <a:r>
              <a:rPr lang="en-US" sz="2000" dirty="0" smtClean="0"/>
              <a:t>Islamic </a:t>
            </a:r>
            <a:r>
              <a:rPr lang="en-US" sz="2000" dirty="0"/>
              <a:t>era. Islamic education became ingrained with the establishment of the Islamic empires in </a:t>
            </a:r>
            <a:r>
              <a:rPr lang="en-US" sz="2000" dirty="0" smtClean="0"/>
              <a:t>the </a:t>
            </a:r>
            <a:r>
              <a:rPr lang="en-US" sz="2000" dirty="0"/>
              <a:t>Indian subcontinent in the middle ages while the coming of the Europeans later bought </a:t>
            </a:r>
            <a:r>
              <a:rPr lang="en-US" sz="2000" dirty="0" smtClean="0"/>
              <a:t>western </a:t>
            </a:r>
            <a:r>
              <a:rPr lang="en-US" sz="2000" dirty="0"/>
              <a:t>education to colonial India</a:t>
            </a:r>
          </a:p>
        </p:txBody>
      </p:sp>
    </p:spTree>
    <p:extLst>
      <p:ext uri="{BB962C8B-B14F-4D97-AF65-F5344CB8AC3E}">
        <p14:creationId xmlns="" xmlns:p14="http://schemas.microsoft.com/office/powerpoint/2010/main" val="1935421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D593AF-710E-EE4C-ABB3-6AC2E4709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0739" y="2235057"/>
            <a:ext cx="10554574" cy="36365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/>
              <a:t>                    Education during Vedic Period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The education system which was evolved first in ancient India is known as the Vedic </a:t>
            </a:r>
          </a:p>
          <a:p>
            <a:pPr marL="0" indent="0">
              <a:buNone/>
            </a:pPr>
            <a:r>
              <a:rPr lang="en-US"/>
              <a:t>system of education. In other words, the ancient system of education was based on the Vedas and therefore it was given the name of Vedic Educational System. Vedas occupy a very important </a:t>
            </a:r>
          </a:p>
          <a:p>
            <a:pPr marL="0" indent="0">
              <a:buNone/>
            </a:pPr>
            <a:r>
              <a:rPr lang="en-US"/>
              <a:t>place in the Indian life. The basis of Indian culture lies in the Vedas which are four in number – </a:t>
            </a:r>
          </a:p>
          <a:p>
            <a:pPr marL="0" indent="0">
              <a:buNone/>
            </a:pPr>
            <a:r>
              <a:rPr lang="en-US"/>
              <a:t>Rigveda, Samaveda, Yajurveda, and Atharavanaveda. Some scholars have sub-divided Vedic </a:t>
            </a:r>
          </a:p>
          <a:p>
            <a:pPr marL="0" indent="0">
              <a:buNone/>
            </a:pPr>
            <a:r>
              <a:rPr lang="en-US"/>
              <a:t>Educational period and into Rig Veda period. Brahmani period, Upanishada period, Sutra </a:t>
            </a:r>
          </a:p>
          <a:p>
            <a:pPr marL="0" indent="0">
              <a:buNone/>
            </a:pPr>
            <a:r>
              <a:rPr lang="en-US"/>
              <a:t>(Hymn) period, Smriti period, etc but all these period, due to predominance of the Vedas, there </a:t>
            </a:r>
          </a:p>
          <a:p>
            <a:pPr marL="0" indent="0">
              <a:buNone/>
            </a:pPr>
            <a:r>
              <a:rPr lang="en-US"/>
              <a:t>was no change in the aims and ideals of educations. </a:t>
            </a:r>
          </a:p>
        </p:txBody>
      </p:sp>
    </p:spTree>
    <p:extLst>
      <p:ext uri="{BB962C8B-B14F-4D97-AF65-F5344CB8AC3E}">
        <p14:creationId xmlns="" xmlns:p14="http://schemas.microsoft.com/office/powerpoint/2010/main" val="93009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4FFE16-3966-E642-BEF5-9511DEA9A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463" y="1981199"/>
            <a:ext cx="10662138" cy="388620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ultimate aim of education in ancient India was not knowledge as preparation for life </a:t>
            </a:r>
          </a:p>
          <a:p>
            <a:pPr marL="0" indent="0">
              <a:buNone/>
            </a:pPr>
            <a:r>
              <a:rPr lang="en-US" dirty="0"/>
              <a:t>in this world or for life beyond, but for complete realization of self for liberation of the soul from </a:t>
            </a:r>
          </a:p>
          <a:p>
            <a:pPr marL="0" indent="0">
              <a:buNone/>
            </a:pPr>
            <a:r>
              <a:rPr lang="en-US" dirty="0"/>
              <a:t>the chains of life both present and future. </a:t>
            </a:r>
          </a:p>
        </p:txBody>
      </p:sp>
      <p:sp>
        <p:nvSpPr>
          <p:cNvPr id="5" name="Rectangle 4"/>
          <p:cNvSpPr/>
          <p:nvPr/>
        </p:nvSpPr>
        <p:spPr>
          <a:xfrm>
            <a:off x="3429000" y="1066800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Aims of Education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77791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C230A22-0AA5-634D-B81E-073DFE32B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3231" y="1199419"/>
            <a:ext cx="11449538" cy="373425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/>
              <a:t>                                      Curriculum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Although the education of this period was dominated by the study of Vedic Literature, </a:t>
            </a:r>
          </a:p>
          <a:p>
            <a:pPr marL="0" indent="0">
              <a:buNone/>
            </a:pPr>
            <a:r>
              <a:rPr lang="en-US"/>
              <a:t>historical study, stories of heroic lives and discourses on the puranas also formed a part of the </a:t>
            </a:r>
          </a:p>
          <a:p>
            <a:pPr marL="0" indent="0">
              <a:buNone/>
            </a:pPr>
            <a:r>
              <a:rPr lang="en-US"/>
              <a:t>syllabus. Students had necessarily to obtain knowledge of metrics. Arithmetic was supplemented </a:t>
            </a:r>
          </a:p>
          <a:p>
            <a:pPr marL="0" indent="0">
              <a:buNone/>
            </a:pPr>
            <a:r>
              <a:rPr lang="en-US"/>
              <a:t>by the knowledge of geometry. Students were given knowledge of four Vedas – Rigveda, </a:t>
            </a:r>
          </a:p>
          <a:p>
            <a:pPr marL="0" indent="0">
              <a:buNone/>
            </a:pPr>
            <a:r>
              <a:rPr lang="en-US"/>
              <a:t>Yajurveda, Samaveda and Atharvaveda. The syllabus took within its compass such subjects as </a:t>
            </a:r>
          </a:p>
          <a:p>
            <a:pPr marL="0" indent="0">
              <a:buNone/>
            </a:pPr>
            <a:r>
              <a:rPr lang="en-US"/>
              <a:t>spiritual as well as materialistic knowledge, Vedas, Vedic grammar, arithmetic, knowledge of </a:t>
            </a:r>
          </a:p>
          <a:p>
            <a:pPr marL="0" indent="0">
              <a:buNone/>
            </a:pPr>
            <a:r>
              <a:rPr lang="en-US"/>
              <a:t>gods, knowledge of the absolute, knowledge of ghosts, astronomy, logic, philosophy, ethics, </a:t>
            </a:r>
          </a:p>
          <a:p>
            <a:pPr marL="0" indent="0">
              <a:buNone/>
            </a:pPr>
            <a:r>
              <a:rPr lang="en-US"/>
              <a:t>conduct, etc. The richness of the syllabus was responsible of the creation of Brahman literature </a:t>
            </a:r>
          </a:p>
          <a:p>
            <a:pPr marL="0" indent="0">
              <a:buNone/>
            </a:pPr>
            <a:r>
              <a:rPr lang="en-US"/>
              <a:t>in this period. </a:t>
            </a:r>
          </a:p>
        </p:txBody>
      </p:sp>
    </p:spTree>
    <p:extLst>
      <p:ext uri="{BB962C8B-B14F-4D97-AF65-F5344CB8AC3E}">
        <p14:creationId xmlns="" xmlns:p14="http://schemas.microsoft.com/office/powerpoint/2010/main" val="2178840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42A099-C390-0249-B055-9099170D8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762000"/>
            <a:ext cx="10345615" cy="5486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          Freedom and Discipline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Due to academic freedom, students remained busy in thinking and meditation. It enhanced originality among them                                          </a:t>
            </a:r>
          </a:p>
          <a:p>
            <a:pPr marL="0" indent="0">
              <a:buNone/>
            </a:pPr>
            <a:r>
              <a:rPr lang="en-US" dirty="0"/>
              <a:t>1. He is to be administered guru. </a:t>
            </a:r>
          </a:p>
          <a:p>
            <a:pPr marL="0" indent="0">
              <a:buNone/>
            </a:pPr>
            <a:r>
              <a:rPr lang="en-US" dirty="0"/>
              <a:t>2. He is able to obey his guru. </a:t>
            </a:r>
          </a:p>
          <a:p>
            <a:pPr marL="0" indent="0">
              <a:buNone/>
            </a:pPr>
            <a:r>
              <a:rPr lang="en-US" dirty="0"/>
              <a:t>3. He may be punished by his guru. </a:t>
            </a:r>
          </a:p>
          <a:p>
            <a:pPr marL="0" indent="0">
              <a:buNone/>
            </a:pPr>
            <a:r>
              <a:rPr lang="en-US" dirty="0"/>
              <a:t>4. He is to be wished by his guru. </a:t>
            </a:r>
          </a:p>
          <a:p>
            <a:pPr marL="0" indent="0">
              <a:buNone/>
            </a:pPr>
            <a:r>
              <a:rPr lang="en-US" dirty="0"/>
              <a:t>5. He is to be preached by his guru. </a:t>
            </a:r>
          </a:p>
          <a:p>
            <a:pPr marL="0" indent="0">
              <a:buNone/>
            </a:pPr>
            <a:r>
              <a:rPr lang="en-US" dirty="0"/>
              <a:t>6. He is to be treated equally. </a:t>
            </a:r>
          </a:p>
          <a:p>
            <a:pPr marL="0" indent="0">
              <a:buNone/>
            </a:pPr>
            <a:r>
              <a:rPr lang="en-US" dirty="0"/>
              <a:t>7. He is devoted and committed to acquired wisdom .</a:t>
            </a:r>
          </a:p>
        </p:txBody>
      </p:sp>
    </p:spTree>
    <p:extLst>
      <p:ext uri="{BB962C8B-B14F-4D97-AF65-F5344CB8AC3E}">
        <p14:creationId xmlns="" xmlns:p14="http://schemas.microsoft.com/office/powerpoint/2010/main" val="392719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E0E8BE-E3E0-6C4F-B9CD-A378E7304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                          </a:t>
            </a:r>
          </a:p>
          <a:p>
            <a:r>
              <a:rPr lang="en-US" dirty="0"/>
              <a:t> It was a pupil-centered education.    </a:t>
            </a:r>
          </a:p>
          <a:p>
            <a:r>
              <a:rPr lang="en-US" dirty="0"/>
              <a:t> No single method of instruction was adopted, though  recitation by the pupil followed by explanation by the teacher, was generally followed. Besides </a:t>
            </a:r>
          </a:p>
          <a:p>
            <a:r>
              <a:rPr lang="en-US" dirty="0"/>
              <a:t>Question and answers, debate and discussion, story-telling was also adopted according to the </a:t>
            </a:r>
          </a:p>
          <a:p>
            <a:pPr marL="0" indent="0">
              <a:buNone/>
            </a:pPr>
            <a:r>
              <a:rPr lang="en-US" dirty="0"/>
              <a:t>need.  </a:t>
            </a:r>
          </a:p>
          <a:p>
            <a:r>
              <a:rPr lang="en-US" dirty="0"/>
              <a:t>There was no classroom teaching. However, monitorial system was prevalent and senior </a:t>
            </a:r>
          </a:p>
          <a:p>
            <a:r>
              <a:rPr lang="en-US" dirty="0"/>
              <a:t>Pupils were appointed to teach juniors. Travel was regarded as necessary to give finishing touch </a:t>
            </a:r>
          </a:p>
          <a:p>
            <a:pPr marL="0" indent="0">
              <a:buNone/>
            </a:pPr>
            <a:r>
              <a:rPr lang="en-US" dirty="0"/>
              <a:t>to education. </a:t>
            </a:r>
          </a:p>
        </p:txBody>
      </p:sp>
      <p:sp>
        <p:nvSpPr>
          <p:cNvPr id="4" name="Rectangle 3"/>
          <p:cNvSpPr/>
          <p:nvPr/>
        </p:nvSpPr>
        <p:spPr>
          <a:xfrm>
            <a:off x="3962400" y="762000"/>
            <a:ext cx="2783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Methods of Instruction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92005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2B2B061-6A4D-7B40-BF79-87F984527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629" y="2200200"/>
            <a:ext cx="10627996" cy="31516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 err="1"/>
              <a:t>Bhartiya</a:t>
            </a:r>
            <a:r>
              <a:rPr lang="en-US" dirty="0"/>
              <a:t> </a:t>
            </a:r>
            <a:r>
              <a:rPr lang="en-US" dirty="0" err="1"/>
              <a:t>Darshan</a:t>
            </a:r>
            <a:r>
              <a:rPr lang="en-US" dirty="0"/>
              <a:t> ‘Guru’ has significant place. It consists of two words, </a:t>
            </a:r>
            <a:r>
              <a:rPr lang="en-US" dirty="0" err="1"/>
              <a:t>Gu-ru</a:t>
            </a:r>
            <a:r>
              <a:rPr lang="en-US" dirty="0"/>
              <a:t>. The </a:t>
            </a:r>
          </a:p>
          <a:p>
            <a:pPr marL="0" indent="0">
              <a:buNone/>
            </a:pPr>
            <a:r>
              <a:rPr lang="en-US" dirty="0"/>
              <a:t>     word ‘</a:t>
            </a:r>
            <a:r>
              <a:rPr lang="en-US" dirty="0" err="1"/>
              <a:t>Gu</a:t>
            </a:r>
            <a:r>
              <a:rPr lang="en-US" dirty="0"/>
              <a:t>’ indicated darkness and ‘</a:t>
            </a:r>
            <a:r>
              <a:rPr lang="en-US" dirty="0" err="1"/>
              <a:t>ru</a:t>
            </a:r>
            <a:r>
              <a:rPr lang="en-US" dirty="0"/>
              <a:t>’ means controller. It means to avoid darkness or ignorance. </a:t>
            </a:r>
          </a:p>
          <a:p>
            <a:r>
              <a:rPr lang="en-US" dirty="0"/>
              <a:t>In Vedas the term ‘</a:t>
            </a:r>
            <a:r>
              <a:rPr lang="en-US" dirty="0" err="1"/>
              <a:t>achariya</a:t>
            </a:r>
            <a:r>
              <a:rPr lang="en-US" dirty="0"/>
              <a:t>’ is used for guru. Guru is considered greatest treasure of knowledge. </a:t>
            </a:r>
          </a:p>
          <a:p>
            <a:r>
              <a:rPr lang="en-US" dirty="0"/>
              <a:t> In educative process, teacher and students are the two components;</a:t>
            </a:r>
          </a:p>
          <a:p>
            <a:r>
              <a:rPr lang="en-US" dirty="0"/>
              <a:t> A teacher provides Physical, materialistic and spiritual knowledge to his students.</a:t>
            </a:r>
          </a:p>
          <a:p>
            <a:r>
              <a:rPr lang="en-US" dirty="0"/>
              <a:t> The educative process is teacher-</a:t>
            </a:r>
            <a:r>
              <a:rPr lang="en-US" dirty="0" err="1"/>
              <a:t>centred</a:t>
            </a:r>
            <a:r>
              <a:rPr lang="en-US" dirty="0"/>
              <a:t>. Guru satisfies the curiosity and needs of his students. Guru was the spiritual </a:t>
            </a:r>
          </a:p>
          <a:p>
            <a:pPr marL="0" indent="0">
              <a:buNone/>
            </a:pPr>
            <a:r>
              <a:rPr lang="en-US" dirty="0"/>
              <a:t>    father of his pupils. Gurus were taking care of their pupil in same manner as a father takes care </a:t>
            </a:r>
          </a:p>
          <a:p>
            <a:pPr marL="0" indent="0">
              <a:buNone/>
            </a:pPr>
            <a:r>
              <a:rPr lang="en-US" dirty="0"/>
              <a:t>     of his son.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343400" y="990600"/>
            <a:ext cx="2066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Role of Teacher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92175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9A2A95-A89F-D64C-BE53-DAC1F0576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9527" y="799204"/>
            <a:ext cx="10572000" cy="2971051"/>
          </a:xfrm>
        </p:spPr>
        <p:txBody>
          <a:bodyPr/>
          <a:lstStyle/>
          <a:p>
            <a:r>
              <a:rPr lang="en-US"/>
              <a:t>Thank you</a:t>
            </a:r>
          </a:p>
        </p:txBody>
      </p:sp>
    </p:spTree>
    <p:extLst>
      <p:ext uri="{BB962C8B-B14F-4D97-AF65-F5344CB8AC3E}">
        <p14:creationId xmlns="" xmlns:p14="http://schemas.microsoft.com/office/powerpoint/2010/main" val="17765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648</Words>
  <Application>Microsoft Office PowerPoint</Application>
  <PresentationFormat>Custom</PresentationFormat>
  <Paragraphs>61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Quotable</vt:lpstr>
      <vt:lpstr>  B.Ed FIRST YEAR  CORE:2  Contemporary India and Education Unit:V  Policy Framework on Education:  Pre-Independent India      Prepared by Mr N.ELANCHEZHIAN</vt:lpstr>
      <vt:lpstr>Slide 2</vt:lpstr>
      <vt:lpstr>Slide 3</vt:lpstr>
      <vt:lpstr>Slide 4</vt:lpstr>
      <vt:lpstr>Slide 5</vt:lpstr>
      <vt:lpstr>Slide 6</vt:lpstr>
      <vt:lpstr>Slide 7</vt:lpstr>
      <vt:lpstr>Slide 8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B.Ed first year  Course:2 Contemporary India and Education Unit:V policy Framework on Education: pre_Independent India   Prepared by Mr N Elanchezhian</dc:title>
  <dc:creator>Unknown User</dc:creator>
  <cp:lastModifiedBy>admin</cp:lastModifiedBy>
  <cp:revision>7</cp:revision>
  <dcterms:created xsi:type="dcterms:W3CDTF">2020-07-24T02:20:31Z</dcterms:created>
  <dcterms:modified xsi:type="dcterms:W3CDTF">2020-07-27T07:00:54Z</dcterms:modified>
</cp:coreProperties>
</file>